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309" r:id="rId4"/>
    <p:sldId id="293" r:id="rId5"/>
    <p:sldId id="310" r:id="rId6"/>
    <p:sldId id="291" r:id="rId7"/>
    <p:sldId id="311" r:id="rId8"/>
    <p:sldId id="292" r:id="rId9"/>
    <p:sldId id="312" r:id="rId10"/>
    <p:sldId id="294" r:id="rId11"/>
    <p:sldId id="313" r:id="rId12"/>
    <p:sldId id="308" r:id="rId13"/>
    <p:sldId id="314" r:id="rId14"/>
    <p:sldId id="295" r:id="rId15"/>
    <p:sldId id="315" r:id="rId16"/>
    <p:sldId id="296" r:id="rId17"/>
    <p:sldId id="316" r:id="rId18"/>
    <p:sldId id="297" r:id="rId19"/>
    <p:sldId id="317" r:id="rId20"/>
    <p:sldId id="298" r:id="rId21"/>
    <p:sldId id="318" r:id="rId22"/>
    <p:sldId id="299" r:id="rId23"/>
    <p:sldId id="319" r:id="rId24"/>
    <p:sldId id="300" r:id="rId25"/>
    <p:sldId id="320" r:id="rId26"/>
    <p:sldId id="301" r:id="rId27"/>
    <p:sldId id="321" r:id="rId28"/>
    <p:sldId id="302" r:id="rId29"/>
    <p:sldId id="322" r:id="rId30"/>
    <p:sldId id="303" r:id="rId31"/>
    <p:sldId id="323" r:id="rId32"/>
    <p:sldId id="304" r:id="rId33"/>
    <p:sldId id="324" r:id="rId34"/>
    <p:sldId id="305" r:id="rId35"/>
    <p:sldId id="325" r:id="rId36"/>
    <p:sldId id="306" r:id="rId37"/>
    <p:sldId id="326" r:id="rId38"/>
    <p:sldId id="307" r:id="rId39"/>
    <p:sldId id="327" r:id="rId4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81" autoAdjust="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F4A0CE2D-F75C-4C28-8824-31824B551842}" type="datetimeFigureOut">
              <a:rPr kumimoji="1" lang="ja-JP" altLang="en-US" smtClean="0"/>
              <a:t>2022/3/22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31C295A6-409F-4E33-A09B-D6EB91393D2E}" type="slidenum">
              <a:rPr kumimoji="1" lang="ja-JP" altLang="en-US" smtClean="0"/>
              <a:t>‹#›</a:t>
            </a:fld>
            <a:endParaRPr kumimoji="1" lang="ja-JP" altLang="en-US"/>
          </a:p>
        </p:txBody>
      </p:sp>
    </p:spTree>
    <p:extLst>
      <p:ext uri="{BB962C8B-B14F-4D97-AF65-F5344CB8AC3E}">
        <p14:creationId xmlns:p14="http://schemas.microsoft.com/office/powerpoint/2010/main" val="8372179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C295A6-409F-4E33-A09B-D6EB91393D2E}" type="slidenum">
              <a:rPr kumimoji="1" lang="ja-JP" altLang="en-US" smtClean="0"/>
              <a:t>1</a:t>
            </a:fld>
            <a:endParaRPr kumimoji="1" lang="ja-JP" altLang="en-US"/>
          </a:p>
        </p:txBody>
      </p:sp>
    </p:spTree>
    <p:extLst>
      <p:ext uri="{BB962C8B-B14F-4D97-AF65-F5344CB8AC3E}">
        <p14:creationId xmlns:p14="http://schemas.microsoft.com/office/powerpoint/2010/main" val="149891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548E3E0-E556-474E-9A47-021E29259BE8}" type="datetimeFigureOut">
              <a:rPr kumimoji="1" lang="ja-JP" altLang="en-US" smtClean="0"/>
              <a:t>2022/3/22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CE3C0-793E-4946-BE37-3934F57B1F6D}" type="slidenum">
              <a:rPr kumimoji="1" lang="ja-JP" altLang="en-US" smtClean="0"/>
              <a:t>‹#›</a:t>
            </a:fld>
            <a:endParaRPr kumimoji="1" lang="ja-JP" altLang="en-US"/>
          </a:p>
        </p:txBody>
      </p:sp>
    </p:spTree>
    <p:extLst>
      <p:ext uri="{BB962C8B-B14F-4D97-AF65-F5344CB8AC3E}">
        <p14:creationId xmlns:p14="http://schemas.microsoft.com/office/powerpoint/2010/main" val="274600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548E3E0-E556-474E-9A47-021E29259BE8}" type="datetimeFigureOut">
              <a:rPr kumimoji="1" lang="ja-JP" altLang="en-US" smtClean="0"/>
              <a:t>2022/3/22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CE3C0-793E-4946-BE37-3934F57B1F6D}" type="slidenum">
              <a:rPr kumimoji="1" lang="ja-JP" altLang="en-US" smtClean="0"/>
              <a:t>‹#›</a:t>
            </a:fld>
            <a:endParaRPr kumimoji="1" lang="ja-JP" altLang="en-US"/>
          </a:p>
        </p:txBody>
      </p:sp>
    </p:spTree>
    <p:extLst>
      <p:ext uri="{BB962C8B-B14F-4D97-AF65-F5344CB8AC3E}">
        <p14:creationId xmlns:p14="http://schemas.microsoft.com/office/powerpoint/2010/main" val="148558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548E3E0-E556-474E-9A47-021E29259BE8}" type="datetimeFigureOut">
              <a:rPr kumimoji="1" lang="ja-JP" altLang="en-US" smtClean="0"/>
              <a:t>2022/3/22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CE3C0-793E-4946-BE37-3934F57B1F6D}" type="slidenum">
              <a:rPr kumimoji="1" lang="ja-JP" altLang="en-US" smtClean="0"/>
              <a:t>‹#›</a:t>
            </a:fld>
            <a:endParaRPr kumimoji="1" lang="ja-JP" altLang="en-US"/>
          </a:p>
        </p:txBody>
      </p:sp>
    </p:spTree>
    <p:extLst>
      <p:ext uri="{BB962C8B-B14F-4D97-AF65-F5344CB8AC3E}">
        <p14:creationId xmlns:p14="http://schemas.microsoft.com/office/powerpoint/2010/main" val="124030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548E3E0-E556-474E-9A47-021E29259BE8}" type="datetimeFigureOut">
              <a:rPr kumimoji="1" lang="ja-JP" altLang="en-US" smtClean="0"/>
              <a:t>2022/3/22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CE3C0-793E-4946-BE37-3934F57B1F6D}" type="slidenum">
              <a:rPr kumimoji="1" lang="ja-JP" altLang="en-US" smtClean="0"/>
              <a:t>‹#›</a:t>
            </a:fld>
            <a:endParaRPr kumimoji="1" lang="ja-JP" altLang="en-US"/>
          </a:p>
        </p:txBody>
      </p:sp>
    </p:spTree>
    <p:extLst>
      <p:ext uri="{BB962C8B-B14F-4D97-AF65-F5344CB8AC3E}">
        <p14:creationId xmlns:p14="http://schemas.microsoft.com/office/powerpoint/2010/main" val="255341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548E3E0-E556-474E-9A47-021E29259BE8}" type="datetimeFigureOut">
              <a:rPr kumimoji="1" lang="ja-JP" altLang="en-US" smtClean="0"/>
              <a:t>2022/3/22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CE3C0-793E-4946-BE37-3934F57B1F6D}" type="slidenum">
              <a:rPr kumimoji="1" lang="ja-JP" altLang="en-US" smtClean="0"/>
              <a:t>‹#›</a:t>
            </a:fld>
            <a:endParaRPr kumimoji="1" lang="ja-JP" altLang="en-US"/>
          </a:p>
        </p:txBody>
      </p:sp>
    </p:spTree>
    <p:extLst>
      <p:ext uri="{BB962C8B-B14F-4D97-AF65-F5344CB8AC3E}">
        <p14:creationId xmlns:p14="http://schemas.microsoft.com/office/powerpoint/2010/main" val="386254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548E3E0-E556-474E-9A47-021E29259BE8}" type="datetimeFigureOut">
              <a:rPr kumimoji="1" lang="ja-JP" altLang="en-US" smtClean="0"/>
              <a:t>2022/3/22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6CE3C0-793E-4946-BE37-3934F57B1F6D}" type="slidenum">
              <a:rPr kumimoji="1" lang="ja-JP" altLang="en-US" smtClean="0"/>
              <a:t>‹#›</a:t>
            </a:fld>
            <a:endParaRPr kumimoji="1" lang="ja-JP" altLang="en-US"/>
          </a:p>
        </p:txBody>
      </p:sp>
    </p:spTree>
    <p:extLst>
      <p:ext uri="{BB962C8B-B14F-4D97-AF65-F5344CB8AC3E}">
        <p14:creationId xmlns:p14="http://schemas.microsoft.com/office/powerpoint/2010/main" val="159146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548E3E0-E556-474E-9A47-021E29259BE8}" type="datetimeFigureOut">
              <a:rPr kumimoji="1" lang="ja-JP" altLang="en-US" smtClean="0"/>
              <a:t>2022/3/22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6CE3C0-793E-4946-BE37-3934F57B1F6D}" type="slidenum">
              <a:rPr kumimoji="1" lang="ja-JP" altLang="en-US" smtClean="0"/>
              <a:t>‹#›</a:t>
            </a:fld>
            <a:endParaRPr kumimoji="1" lang="ja-JP" altLang="en-US"/>
          </a:p>
        </p:txBody>
      </p:sp>
    </p:spTree>
    <p:extLst>
      <p:ext uri="{BB962C8B-B14F-4D97-AF65-F5344CB8AC3E}">
        <p14:creationId xmlns:p14="http://schemas.microsoft.com/office/powerpoint/2010/main" val="268661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548E3E0-E556-474E-9A47-021E29259BE8}" type="datetimeFigureOut">
              <a:rPr kumimoji="1" lang="ja-JP" altLang="en-US" smtClean="0"/>
              <a:t>2022/3/22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6CE3C0-793E-4946-BE37-3934F57B1F6D}" type="slidenum">
              <a:rPr kumimoji="1" lang="ja-JP" altLang="en-US" smtClean="0"/>
              <a:t>‹#›</a:t>
            </a:fld>
            <a:endParaRPr kumimoji="1" lang="ja-JP" altLang="en-US"/>
          </a:p>
        </p:txBody>
      </p:sp>
    </p:spTree>
    <p:extLst>
      <p:ext uri="{BB962C8B-B14F-4D97-AF65-F5344CB8AC3E}">
        <p14:creationId xmlns:p14="http://schemas.microsoft.com/office/powerpoint/2010/main" val="205539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548E3E0-E556-474E-9A47-021E29259BE8}" type="datetimeFigureOut">
              <a:rPr kumimoji="1" lang="ja-JP" altLang="en-US" smtClean="0"/>
              <a:t>2022/3/22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6CE3C0-793E-4946-BE37-3934F57B1F6D}" type="slidenum">
              <a:rPr kumimoji="1" lang="ja-JP" altLang="en-US" smtClean="0"/>
              <a:t>‹#›</a:t>
            </a:fld>
            <a:endParaRPr kumimoji="1" lang="ja-JP" altLang="en-US"/>
          </a:p>
        </p:txBody>
      </p:sp>
    </p:spTree>
    <p:extLst>
      <p:ext uri="{BB962C8B-B14F-4D97-AF65-F5344CB8AC3E}">
        <p14:creationId xmlns:p14="http://schemas.microsoft.com/office/powerpoint/2010/main" val="3904610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548E3E0-E556-474E-9A47-021E29259BE8}" type="datetimeFigureOut">
              <a:rPr kumimoji="1" lang="ja-JP" altLang="en-US" smtClean="0"/>
              <a:t>2022/3/22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6CE3C0-793E-4946-BE37-3934F57B1F6D}" type="slidenum">
              <a:rPr kumimoji="1" lang="ja-JP" altLang="en-US" smtClean="0"/>
              <a:t>‹#›</a:t>
            </a:fld>
            <a:endParaRPr kumimoji="1" lang="ja-JP" altLang="en-US"/>
          </a:p>
        </p:txBody>
      </p:sp>
    </p:spTree>
    <p:extLst>
      <p:ext uri="{BB962C8B-B14F-4D97-AF65-F5344CB8AC3E}">
        <p14:creationId xmlns:p14="http://schemas.microsoft.com/office/powerpoint/2010/main" val="262800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548E3E0-E556-474E-9A47-021E29259BE8}" type="datetimeFigureOut">
              <a:rPr kumimoji="1" lang="ja-JP" altLang="en-US" smtClean="0"/>
              <a:t>2022/3/22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6CE3C0-793E-4946-BE37-3934F57B1F6D}" type="slidenum">
              <a:rPr kumimoji="1" lang="ja-JP" altLang="en-US" smtClean="0"/>
              <a:t>‹#›</a:t>
            </a:fld>
            <a:endParaRPr kumimoji="1" lang="ja-JP" altLang="en-US"/>
          </a:p>
        </p:txBody>
      </p:sp>
    </p:spTree>
    <p:extLst>
      <p:ext uri="{BB962C8B-B14F-4D97-AF65-F5344CB8AC3E}">
        <p14:creationId xmlns:p14="http://schemas.microsoft.com/office/powerpoint/2010/main" val="379834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8E3E0-E556-474E-9A47-021E29259BE8}" type="datetimeFigureOut">
              <a:rPr kumimoji="1" lang="ja-JP" altLang="en-US" smtClean="0"/>
              <a:t>2022/3/22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CE3C0-793E-4946-BE37-3934F57B1F6D}" type="slidenum">
              <a:rPr kumimoji="1" lang="ja-JP" altLang="en-US" smtClean="0"/>
              <a:t>‹#›</a:t>
            </a:fld>
            <a:endParaRPr kumimoji="1" lang="ja-JP" altLang="en-US"/>
          </a:p>
        </p:txBody>
      </p:sp>
    </p:spTree>
    <p:extLst>
      <p:ext uri="{BB962C8B-B14F-4D97-AF65-F5344CB8AC3E}">
        <p14:creationId xmlns:p14="http://schemas.microsoft.com/office/powerpoint/2010/main" val="293208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7412" y="2492896"/>
            <a:ext cx="7918648" cy="819522"/>
          </a:xfrm>
        </p:spPr>
        <p:txBody>
          <a:bodyPr>
            <a:noAutofit/>
          </a:bodyPr>
          <a:lstStyle/>
          <a:p>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令和３年度</a:t>
            </a:r>
            <a:br>
              <a:rPr lang="en-US" altLang="ja-JP" sz="40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市区町村別標準化該当比マップ</a:t>
            </a:r>
            <a:b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br>
            <a:b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40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4000" b="1" dirty="0">
                <a:latin typeface="メイリオ" panose="020B0604030504040204" pitchFamily="50" charset="-128"/>
                <a:ea typeface="メイリオ" panose="020B0604030504040204" pitchFamily="50" charset="-128"/>
                <a:cs typeface="メイリオ" panose="020B0604030504040204" pitchFamily="50" charset="-128"/>
              </a:rPr>
              <a:t>2019</a:t>
            </a:r>
            <a:r>
              <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年度版</a:t>
            </a:r>
            <a:r>
              <a:rPr kumimoji="1" lang="en-US" altLang="ja-JP" sz="40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 name="直線コネクタ 3"/>
          <p:cNvCxnSpPr/>
          <p:nvPr/>
        </p:nvCxnSpPr>
        <p:spPr>
          <a:xfrm>
            <a:off x="273000" y="3140968"/>
            <a:ext cx="8547472" cy="0"/>
          </a:xfrm>
          <a:prstGeom prst="line">
            <a:avLst/>
          </a:prstGeom>
          <a:ln w="19050" cmpd="thinThick">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612676" y="5301208"/>
            <a:ext cx="7918648"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岡山県保険者協議会</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a:extLst>
              <a:ext uri="{FF2B5EF4-FFF2-40B4-BE49-F238E27FC236}">
                <a16:creationId xmlns:a16="http://schemas.microsoft.com/office/drawing/2014/main" id="{E11C8A69-9E33-4388-9EA3-77D7E6FB5B20}"/>
              </a:ext>
            </a:extLst>
          </p:cNvPr>
          <p:cNvSpPr txBox="1">
            <a:spLocks/>
          </p:cNvSpPr>
          <p:nvPr/>
        </p:nvSpPr>
        <p:spPr>
          <a:xfrm>
            <a:off x="615218" y="5949280"/>
            <a:ext cx="7918648"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令和４年３月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14099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④</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空腹時血糖≧</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126mg</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/dl</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66164" y="6610592"/>
            <a:ext cx="396044" cy="276999"/>
          </a:xfrm>
          <a:prstGeom prst="rect">
            <a:avLst/>
          </a:prstGeom>
          <a:noFill/>
        </p:spPr>
        <p:txBody>
          <a:bodyPr wrap="square" rtlCol="0">
            <a:spAutoFit/>
          </a:bodyPr>
          <a:lstStyle/>
          <a:p>
            <a:r>
              <a:rPr kumimoji="1" lang="en-US" altLang="ja-JP" sz="1200" dirty="0"/>
              <a:t>9</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6" name="図 5">
            <a:extLst>
              <a:ext uri="{FF2B5EF4-FFF2-40B4-BE49-F238E27FC236}">
                <a16:creationId xmlns:a16="http://schemas.microsoft.com/office/drawing/2014/main" id="{F4CE1039-3411-46F3-A229-BE8AC61A6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9" y="591691"/>
            <a:ext cx="7819402" cy="5545467"/>
          </a:xfrm>
          <a:prstGeom prst="rect">
            <a:avLst/>
          </a:prstGeom>
        </p:spPr>
      </p:pic>
    </p:spTree>
    <p:extLst>
      <p:ext uri="{BB962C8B-B14F-4D97-AF65-F5344CB8AC3E}">
        <p14:creationId xmlns:p14="http://schemas.microsoft.com/office/powerpoint/2010/main" val="358415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④</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空腹時血糖≧</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126mg</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/dl</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66164" y="6610592"/>
            <a:ext cx="396044" cy="276999"/>
          </a:xfrm>
          <a:prstGeom prst="rect">
            <a:avLst/>
          </a:prstGeom>
          <a:noFill/>
        </p:spPr>
        <p:txBody>
          <a:bodyPr wrap="square" rtlCol="0">
            <a:spAutoFit/>
          </a:bodyPr>
          <a:lstStyle/>
          <a:p>
            <a:r>
              <a:rPr kumimoji="1" lang="en-US" altLang="ja-JP" sz="1200" dirty="0"/>
              <a:t>10</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6" name="図 5">
            <a:extLst>
              <a:ext uri="{FF2B5EF4-FFF2-40B4-BE49-F238E27FC236}">
                <a16:creationId xmlns:a16="http://schemas.microsoft.com/office/drawing/2014/main" id="{82A06D29-FED5-481C-8CE7-DFE808D0F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9" y="591699"/>
            <a:ext cx="7819402" cy="5545467"/>
          </a:xfrm>
          <a:prstGeom prst="rect">
            <a:avLst/>
          </a:prstGeom>
        </p:spPr>
      </p:pic>
    </p:spTree>
    <p:extLst>
      <p:ext uri="{BB962C8B-B14F-4D97-AF65-F5344CB8AC3E}">
        <p14:creationId xmlns:p14="http://schemas.microsoft.com/office/powerpoint/2010/main" val="264999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⑤</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HbA1c≧5.6%</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373978" y="6608385"/>
            <a:ext cx="396044" cy="276999"/>
          </a:xfrm>
          <a:prstGeom prst="rect">
            <a:avLst/>
          </a:prstGeom>
          <a:noFill/>
        </p:spPr>
        <p:txBody>
          <a:bodyPr wrap="square" rtlCol="0">
            <a:spAutoFit/>
          </a:bodyPr>
          <a:lstStyle/>
          <a:p>
            <a:r>
              <a:rPr kumimoji="1" lang="en-US" altLang="ja-JP" sz="1200" dirty="0"/>
              <a:t>11</a:t>
            </a:r>
            <a:endParaRPr kumimoji="1" lang="ja-JP" altLang="en-US" sz="1200" dirty="0"/>
          </a:p>
        </p:txBody>
      </p:sp>
      <p:sp>
        <p:nvSpPr>
          <p:cNvPr id="12" name="テキスト ボックス 11"/>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4" name="図 3">
            <a:extLst>
              <a:ext uri="{FF2B5EF4-FFF2-40B4-BE49-F238E27FC236}">
                <a16:creationId xmlns:a16="http://schemas.microsoft.com/office/drawing/2014/main" id="{B53D2C69-E818-4580-9897-0893FF62D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9" y="591690"/>
            <a:ext cx="7819402" cy="5545467"/>
          </a:xfrm>
          <a:prstGeom prst="rect">
            <a:avLst/>
          </a:prstGeom>
        </p:spPr>
      </p:pic>
    </p:spTree>
    <p:extLst>
      <p:ext uri="{BB962C8B-B14F-4D97-AF65-F5344CB8AC3E}">
        <p14:creationId xmlns:p14="http://schemas.microsoft.com/office/powerpoint/2010/main" val="251406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⑤</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HbA1c≧5.6%</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373978" y="6608385"/>
            <a:ext cx="396044" cy="276999"/>
          </a:xfrm>
          <a:prstGeom prst="rect">
            <a:avLst/>
          </a:prstGeom>
          <a:noFill/>
        </p:spPr>
        <p:txBody>
          <a:bodyPr wrap="square" rtlCol="0">
            <a:spAutoFit/>
          </a:bodyPr>
          <a:lstStyle/>
          <a:p>
            <a:r>
              <a:rPr kumimoji="1" lang="en-US" altLang="ja-JP" sz="1200" dirty="0"/>
              <a:t>12</a:t>
            </a:r>
            <a:endParaRPr kumimoji="1" lang="ja-JP" altLang="en-US" sz="1200" dirty="0"/>
          </a:p>
        </p:txBody>
      </p:sp>
      <p:sp>
        <p:nvSpPr>
          <p:cNvPr id="12" name="テキスト ボックス 11"/>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4" name="図 3">
            <a:extLst>
              <a:ext uri="{FF2B5EF4-FFF2-40B4-BE49-F238E27FC236}">
                <a16:creationId xmlns:a16="http://schemas.microsoft.com/office/drawing/2014/main" id="{A99EC0A1-819B-4C3E-84CC-D008DA77A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4" y="603266"/>
            <a:ext cx="7819402" cy="5545467"/>
          </a:xfrm>
          <a:prstGeom prst="rect">
            <a:avLst/>
          </a:prstGeom>
        </p:spPr>
      </p:pic>
    </p:spTree>
    <p:extLst>
      <p:ext uri="{BB962C8B-B14F-4D97-AF65-F5344CB8AC3E}">
        <p14:creationId xmlns:p14="http://schemas.microsoft.com/office/powerpoint/2010/main" val="216847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⑥</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中性脂肪≧</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150mg</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/dl</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13</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6" name="図 5">
            <a:extLst>
              <a:ext uri="{FF2B5EF4-FFF2-40B4-BE49-F238E27FC236}">
                <a16:creationId xmlns:a16="http://schemas.microsoft.com/office/drawing/2014/main" id="{02EEC7EB-735F-44C2-9140-2316E4554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7" y="591691"/>
            <a:ext cx="7819402" cy="5545467"/>
          </a:xfrm>
          <a:prstGeom prst="rect">
            <a:avLst/>
          </a:prstGeom>
        </p:spPr>
      </p:pic>
    </p:spTree>
    <p:extLst>
      <p:ext uri="{BB962C8B-B14F-4D97-AF65-F5344CB8AC3E}">
        <p14:creationId xmlns:p14="http://schemas.microsoft.com/office/powerpoint/2010/main" val="345072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⑥</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中性脂肪≧</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150mg</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/dl</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14</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6" name="図 5">
            <a:extLst>
              <a:ext uri="{FF2B5EF4-FFF2-40B4-BE49-F238E27FC236}">
                <a16:creationId xmlns:a16="http://schemas.microsoft.com/office/drawing/2014/main" id="{0E4C28B8-9AA7-455E-87CF-2CCEA4F3D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63" y="592210"/>
            <a:ext cx="7819402" cy="5545467"/>
          </a:xfrm>
          <a:prstGeom prst="rect">
            <a:avLst/>
          </a:prstGeom>
        </p:spPr>
      </p:pic>
    </p:spTree>
    <p:extLst>
      <p:ext uri="{BB962C8B-B14F-4D97-AF65-F5344CB8AC3E}">
        <p14:creationId xmlns:p14="http://schemas.microsoft.com/office/powerpoint/2010/main" val="142953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⑦標準化該当比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HDL</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コレステロール＜</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40mg/dl</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15</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6" name="図 5">
            <a:extLst>
              <a:ext uri="{FF2B5EF4-FFF2-40B4-BE49-F238E27FC236}">
                <a16:creationId xmlns:a16="http://schemas.microsoft.com/office/drawing/2014/main" id="{4E203E8B-7045-42F0-ACF7-115665EA3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3" y="591695"/>
            <a:ext cx="7819402" cy="5545467"/>
          </a:xfrm>
          <a:prstGeom prst="rect">
            <a:avLst/>
          </a:prstGeom>
        </p:spPr>
      </p:pic>
    </p:spTree>
    <p:extLst>
      <p:ext uri="{BB962C8B-B14F-4D97-AF65-F5344CB8AC3E}">
        <p14:creationId xmlns:p14="http://schemas.microsoft.com/office/powerpoint/2010/main" val="2292950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⑦標準化該当比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HDL</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コレステロール＜</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40mg/dl</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16</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AFF6CBDC-57D4-43F4-8F29-6DE1CC08F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1" y="591693"/>
            <a:ext cx="7819402" cy="5545467"/>
          </a:xfrm>
          <a:prstGeom prst="rect">
            <a:avLst/>
          </a:prstGeom>
        </p:spPr>
      </p:pic>
    </p:spTree>
    <p:extLst>
      <p:ext uri="{BB962C8B-B14F-4D97-AF65-F5344CB8AC3E}">
        <p14:creationId xmlns:p14="http://schemas.microsoft.com/office/powerpoint/2010/main" val="142811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⑧標準化該当比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LDL</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コレステロール≧</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140mg/dl</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4373978" y="6608385"/>
            <a:ext cx="396044" cy="276999"/>
          </a:xfrm>
          <a:prstGeom prst="rect">
            <a:avLst/>
          </a:prstGeom>
          <a:noFill/>
        </p:spPr>
        <p:txBody>
          <a:bodyPr wrap="square" rtlCol="0">
            <a:spAutoFit/>
          </a:bodyPr>
          <a:lstStyle/>
          <a:p>
            <a:r>
              <a:rPr lang="en-US" altLang="ja-JP" sz="1200" dirty="0"/>
              <a:t>17</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86B18741-F19C-4117-B867-03FDC3027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5" y="603274"/>
            <a:ext cx="7819402" cy="5545467"/>
          </a:xfrm>
          <a:prstGeom prst="rect">
            <a:avLst/>
          </a:prstGeom>
        </p:spPr>
      </p:pic>
    </p:spTree>
    <p:extLst>
      <p:ext uri="{BB962C8B-B14F-4D97-AF65-F5344CB8AC3E}">
        <p14:creationId xmlns:p14="http://schemas.microsoft.com/office/powerpoint/2010/main" val="204426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⑧標準化該当比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LDL</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コレステロール≧</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140mg/dl</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4373978" y="6608385"/>
            <a:ext cx="396044" cy="276999"/>
          </a:xfrm>
          <a:prstGeom prst="rect">
            <a:avLst/>
          </a:prstGeom>
          <a:noFill/>
        </p:spPr>
        <p:txBody>
          <a:bodyPr wrap="square" rtlCol="0">
            <a:spAutoFit/>
          </a:bodyPr>
          <a:lstStyle/>
          <a:p>
            <a:r>
              <a:rPr lang="en-US" altLang="ja-JP" sz="1200" dirty="0"/>
              <a:t>18</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B60BFE4F-9E15-4C4F-94A9-23748B704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7" y="603268"/>
            <a:ext cx="7819402" cy="5545467"/>
          </a:xfrm>
          <a:prstGeom prst="rect">
            <a:avLst/>
          </a:prstGeom>
        </p:spPr>
      </p:pic>
    </p:spTree>
    <p:extLst>
      <p:ext uri="{BB962C8B-B14F-4D97-AF65-F5344CB8AC3E}">
        <p14:creationId xmlns:p14="http://schemas.microsoft.com/office/powerpoint/2010/main" val="87667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15"/>
          <p:cNvSpPr txBox="1"/>
          <p:nvPr/>
        </p:nvSpPr>
        <p:spPr>
          <a:xfrm>
            <a:off x="35206" y="548680"/>
            <a:ext cx="9072000" cy="5455942"/>
          </a:xfrm>
          <a:prstGeom prst="rect">
            <a:avLst/>
          </a:prstGeom>
          <a:noFill/>
          <a:ln w="15875" cmpd="thickThin">
            <a:noFill/>
            <a:prstDash val="sysDash"/>
          </a:ln>
        </p:spPr>
        <p:txBody>
          <a:bodyPr wrap="square" rIns="3600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1</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）概要</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本資料は、</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2019</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年度に生活習慣病予防健診を受診した協会けんぽ岡山支部加入者及び特定健診を受診した岡山県市町村国民</a:t>
            </a:r>
            <a:b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b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健康保険加入者の</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40</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歳以上</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75</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歳未満の健診結果データを基に、</a:t>
            </a:r>
            <a:r>
              <a:rPr lang="en-US" altLang="ja-JP" sz="9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※1</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「市区町村別標準</a:t>
            </a:r>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化</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該当比計算シート」を活用し、特定健</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診の</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18</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指標について、市区町村別に標準化該当比を以下の４区分に分けて、地図化したものです。各市町村と岡山県全体の</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差を有意差検定し、有意水準５％</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両側検定</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としました。</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・「有意に高い」　　　 ・・・ 岡山県全体に比べて、有意に高い </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・「高いが有意でない」 ・・・ 岡山県全体に比べて高いが有意でない</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・「低いが有意でない」 ・・・ 岡山県全体に比べて低いが有意でない</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・「有意に低い」</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岡山県全体に比べて、有意に低い</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例</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「有意に高い」とは、誤差の影響を考慮しても、岡山県全体と比べて高いと考えられることを表します。</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endParaRPr lang="en-US" altLang="ja-JP" sz="7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2</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）使用したデータ総数について</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協会けんぽ岡山支部生活習慣病予防健診受診者</a:t>
            </a:r>
            <a:r>
              <a:rPr lang="en-US" altLang="ja-JP" sz="1200" kern="100" dirty="0">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県内居住者を抽出</a:t>
            </a:r>
            <a:r>
              <a:rPr lang="en-US" altLang="ja-JP" sz="1200" kern="100" dirty="0">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a:t>
            </a:r>
            <a:r>
              <a:rPr lang="en-US" altLang="ja-JP" sz="1200" kern="100" dirty="0">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男性</a:t>
            </a:r>
            <a:r>
              <a:rPr lang="en-US" altLang="ja-JP" sz="1200" kern="100" dirty="0">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約９万４千人　</a:t>
            </a:r>
            <a:r>
              <a:rPr lang="en-US" altLang="ja-JP" sz="1200" kern="100" dirty="0">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女性</a:t>
            </a:r>
            <a:r>
              <a:rPr lang="en-US" altLang="ja-JP" sz="1200" kern="100" dirty="0">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約６万３千人</a:t>
            </a:r>
            <a:endParaRPr lang="en-US" altLang="ja-JP" sz="1200" kern="100" dirty="0">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　　　　 ・県内</a:t>
            </a:r>
            <a:r>
              <a:rPr lang="en-US" altLang="ja-JP" sz="1200" kern="100" dirty="0">
                <a:latin typeface="HGｺﾞｼｯｸM" panose="020B0609000000000000" pitchFamily="49" charset="-128"/>
                <a:ea typeface="HGｺﾞｼｯｸM" panose="020B0609000000000000" pitchFamily="49" charset="-128"/>
                <a:cs typeface="Meiryo UI" panose="020B0604030504040204" pitchFamily="50" charset="-128"/>
              </a:rPr>
              <a:t>27</a:t>
            </a:r>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市町村特定健診受診者：</a:t>
            </a:r>
            <a:r>
              <a:rPr lang="en-US" altLang="ja-JP" sz="1200" kern="100" dirty="0">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男性</a:t>
            </a:r>
            <a:r>
              <a:rPr lang="en-US" altLang="ja-JP" sz="1200" kern="100" dirty="0">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約３万５千人　</a:t>
            </a:r>
            <a:r>
              <a:rPr lang="en-US" altLang="ja-JP" sz="1200" kern="100" dirty="0">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女性</a:t>
            </a:r>
            <a:r>
              <a:rPr lang="en-US" altLang="ja-JP" sz="1200" kern="100" dirty="0">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200" kern="100" dirty="0">
                <a:latin typeface="HGｺﾞｼｯｸM" panose="020B0609000000000000" pitchFamily="49" charset="-128"/>
                <a:ea typeface="HGｺﾞｼｯｸM" panose="020B0609000000000000" pitchFamily="49" charset="-128"/>
                <a:cs typeface="Meiryo UI" panose="020B0604030504040204" pitchFamily="50" charset="-128"/>
              </a:rPr>
              <a:t>約４万８千人</a:t>
            </a:r>
            <a:endParaRPr lang="en-US" altLang="ja-JP" sz="1200" kern="100" dirty="0">
              <a:latin typeface="HGｺﾞｼｯｸM" panose="020B0609000000000000" pitchFamily="49" charset="-128"/>
              <a:ea typeface="HGｺﾞｼｯｸM" panose="020B0609000000000000" pitchFamily="49" charset="-128"/>
              <a:cs typeface="Meiryo UI" panose="020B0604030504040204" pitchFamily="50" charset="-128"/>
            </a:endParaRPr>
          </a:p>
          <a:p>
            <a:endParaRPr lang="en-US" altLang="ja-JP" sz="7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3</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）標準化該当比とは</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岡山県全体での有所見率を</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100</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とした時に、各市町村での有所見率を相対値で表したもので、健診の有所見率を年齢調整し</a:t>
            </a:r>
            <a:b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b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たうえで市町間の比較ができるものです。岡山県を</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100</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として、標準化該当比が</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100</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より大きい場合は有所見率が岡山県より</a:t>
            </a:r>
            <a:b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b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高く、</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100</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より小さい場合は有所見率が岡山県より低いことを示します。</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endParaRPr lang="en-US" altLang="ja-JP" sz="7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4</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）標準化該当比の計算方法</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受診者の性別年齢構成が市区町村により異なるのを補正する目的で、標準化死亡比（</a:t>
            </a:r>
            <a: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SMR</a:t>
            </a: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）の計算方法と同じ方法により男</a:t>
            </a:r>
            <a:br>
              <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br>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女別に次式で計算されます。</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a:p>
            <a:r>
              <a:rPr lang="ja-JP" altLang="en-US"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ja-JP" altLang="en-US"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en-US" altLang="ja-JP"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算定式</a:t>
            </a:r>
            <a:r>
              <a:rPr lang="en-US" altLang="ja-JP"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標準化該当比＝｛当該市町村の性別有所見者数</a:t>
            </a:r>
            <a:r>
              <a:rPr lang="en-US" altLang="ja-JP"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当該市町村の性別年齢階級別健診受診者</a:t>
            </a:r>
            <a:r>
              <a:rPr lang="en-US" altLang="ja-JP"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判定可能者</a:t>
            </a:r>
            <a:r>
              <a:rPr lang="en-US" altLang="ja-JP"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数</a:t>
            </a:r>
            <a:br>
              <a:rPr lang="en-US" altLang="ja-JP"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br>
            <a:r>
              <a:rPr lang="ja-JP" altLang="en-US"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　　　　　　　　　　　　　　　　　　</a:t>
            </a:r>
            <a:r>
              <a:rPr lang="en-US" altLang="ja-JP"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岡山県全体の性別年齢階級別の有所見率</a:t>
            </a:r>
            <a:r>
              <a:rPr lang="en-US" altLang="ja-JP"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の総和</a:t>
            </a:r>
            <a:r>
              <a:rPr lang="en-US" altLang="ja-JP"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a:t>
            </a:r>
            <a:r>
              <a:rPr lang="ja-JP" altLang="en-US"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a:t>
            </a:r>
            <a:r>
              <a:rPr lang="en-US" altLang="ja-JP" sz="11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rPr>
              <a:t>×100</a:t>
            </a:r>
            <a:endParaRPr lang="en-US" altLang="ja-JP" sz="1200" kern="100" dirty="0">
              <a:solidFill>
                <a:prstClr val="black"/>
              </a:solidFill>
              <a:latin typeface="HGｺﾞｼｯｸM" panose="020B0609000000000000" pitchFamily="49" charset="-128"/>
              <a:ea typeface="HGｺﾞｼｯｸM" panose="020B0609000000000000" pitchFamily="49" charset="-128"/>
              <a:cs typeface="Meiryo UI" panose="020B0604030504040204" pitchFamily="50" charset="-128"/>
            </a:endParaRPr>
          </a:p>
        </p:txBody>
      </p:sp>
      <p:cxnSp>
        <p:nvCxnSpPr>
          <p:cNvPr id="9" name="直線コネクタ 8"/>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資料解説</a:t>
            </a:r>
          </a:p>
        </p:txBody>
      </p:sp>
      <p:sp>
        <p:nvSpPr>
          <p:cNvPr id="5" name="テキスト ボックス 4"/>
          <p:cNvSpPr txBox="1"/>
          <p:nvPr/>
        </p:nvSpPr>
        <p:spPr>
          <a:xfrm>
            <a:off x="4373977" y="6597352"/>
            <a:ext cx="396044" cy="276999"/>
          </a:xfrm>
          <a:prstGeom prst="rect">
            <a:avLst/>
          </a:prstGeom>
          <a:noFill/>
        </p:spPr>
        <p:txBody>
          <a:bodyPr wrap="square" rtlCol="0">
            <a:spAutoFit/>
          </a:bodyPr>
          <a:lstStyle/>
          <a:p>
            <a:r>
              <a:rPr lang="en-US" altLang="ja-JP" sz="1200" dirty="0"/>
              <a:t>1</a:t>
            </a:r>
            <a:endParaRPr kumimoji="1" lang="ja-JP" altLang="en-US" sz="1200" dirty="0"/>
          </a:p>
        </p:txBody>
      </p:sp>
      <p:sp>
        <p:nvSpPr>
          <p:cNvPr id="2" name="正方形/長方形 1"/>
          <p:cNvSpPr/>
          <p:nvPr/>
        </p:nvSpPr>
        <p:spPr>
          <a:xfrm>
            <a:off x="414586" y="1825774"/>
            <a:ext cx="5384969" cy="828000"/>
          </a:xfrm>
          <a:prstGeom prst="rect">
            <a:avLst/>
          </a:prstGeom>
          <a:noFill/>
          <a:ln w="1587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51521" y="6004622"/>
            <a:ext cx="8640960" cy="540000"/>
          </a:xfrm>
          <a:prstGeom prst="rect">
            <a:avLst/>
          </a:prstGeom>
          <a:noFill/>
          <a:ln w="12700">
            <a:solidFill>
              <a:schemeClr val="tx1"/>
            </a:solidFill>
          </a:ln>
        </p:spPr>
        <p:txBody>
          <a:bodyPr wrap="square" rtlCol="0">
            <a:noAutofit/>
          </a:bodyPr>
          <a:lstStyle/>
          <a:p>
            <a:r>
              <a:rPr kumimoji="1" lang="en-US" altLang="ja-JP" sz="1000" dirty="0">
                <a:latin typeface="HGPｺﾞｼｯｸM" panose="020B0600000000000000" pitchFamily="50" charset="-128"/>
                <a:ea typeface="HGPｺﾞｼｯｸM" panose="020B0600000000000000" pitchFamily="50" charset="-128"/>
              </a:rPr>
              <a:t>※</a:t>
            </a:r>
            <a:r>
              <a:rPr kumimoji="1" lang="ja-JP" altLang="en-US" sz="1000" dirty="0">
                <a:latin typeface="HGPｺﾞｼｯｸM" panose="020B0600000000000000" pitchFamily="50" charset="-128"/>
                <a:ea typeface="HGPｺﾞｼｯｸM" panose="020B0600000000000000" pitchFamily="50" charset="-128"/>
              </a:rPr>
              <a:t>１　平成</a:t>
            </a:r>
            <a:r>
              <a:rPr kumimoji="1" lang="en-US" altLang="ja-JP" sz="1000" dirty="0">
                <a:latin typeface="HGPｺﾞｼｯｸM" panose="020B0600000000000000" pitchFamily="50" charset="-128"/>
                <a:ea typeface="HGPｺﾞｼｯｸM" panose="020B0600000000000000" pitchFamily="50" charset="-128"/>
              </a:rPr>
              <a:t>26</a:t>
            </a:r>
            <a:r>
              <a:rPr kumimoji="1" lang="ja-JP" altLang="en-US" sz="1000" dirty="0">
                <a:latin typeface="HGPｺﾞｼｯｸM" panose="020B0600000000000000" pitchFamily="50" charset="-128"/>
                <a:ea typeface="HGPｺﾞｼｯｸM" panose="020B0600000000000000" pitchFamily="50" charset="-128"/>
              </a:rPr>
              <a:t>年度厚生労働科学研究費補助金</a:t>
            </a:r>
            <a:r>
              <a:rPr kumimoji="1" lang="en-US" altLang="ja-JP" sz="1000" dirty="0">
                <a:latin typeface="HGPｺﾞｼｯｸM" panose="020B0600000000000000" pitchFamily="50" charset="-128"/>
                <a:ea typeface="HGPｺﾞｼｯｸM" panose="020B0600000000000000" pitchFamily="50" charset="-128"/>
              </a:rPr>
              <a:t>(</a:t>
            </a:r>
            <a:r>
              <a:rPr kumimoji="1" lang="ja-JP" altLang="en-US" sz="1000" dirty="0">
                <a:latin typeface="HGPｺﾞｼｯｸM" panose="020B0600000000000000" pitchFamily="50" charset="-128"/>
                <a:ea typeface="HGPｺﾞｼｯｸM" panose="020B0600000000000000" pitchFamily="50" charset="-128"/>
              </a:rPr>
              <a:t>循環器疾患・糖尿病等生活習慣病対策総合研究事業</a:t>
            </a:r>
            <a:r>
              <a:rPr kumimoji="1" lang="en-US" altLang="ja-JP" sz="1000" dirty="0">
                <a:latin typeface="HGPｺﾞｼｯｸM" panose="020B0600000000000000" pitchFamily="50" charset="-128"/>
                <a:ea typeface="HGPｺﾞｼｯｸM" panose="020B0600000000000000" pitchFamily="50" charset="-128"/>
              </a:rPr>
              <a:t>)</a:t>
            </a:r>
            <a:r>
              <a:rPr kumimoji="1" lang="ja-JP" altLang="en-US" sz="1000" dirty="0">
                <a:latin typeface="HGPｺﾞｼｯｸM" panose="020B0600000000000000" pitchFamily="50" charset="-128"/>
                <a:ea typeface="HGPｺﾞｼｯｸM" panose="020B0600000000000000" pitchFamily="50" charset="-128"/>
              </a:rPr>
              <a:t>健診・医療・介護等データベースの活用による地区診断</a:t>
            </a:r>
            <a:endParaRPr kumimoji="1"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　　　 </a:t>
            </a:r>
            <a:r>
              <a:rPr kumimoji="1" lang="ja-JP" altLang="en-US" sz="1000" dirty="0">
                <a:latin typeface="HGPｺﾞｼｯｸM" panose="020B0600000000000000" pitchFamily="50" charset="-128"/>
                <a:ea typeface="HGPｺﾞｼｯｸM" panose="020B0600000000000000" pitchFamily="50" charset="-128"/>
              </a:rPr>
              <a:t>と保健事業の立案を含む生活習慣病対策事業を担う地域保健人材の育成に関する研究</a:t>
            </a:r>
            <a:r>
              <a:rPr kumimoji="1" lang="en-US" altLang="ja-JP" sz="1000" dirty="0">
                <a:latin typeface="HGPｺﾞｼｯｸM" panose="020B0600000000000000" pitchFamily="50" charset="-128"/>
                <a:ea typeface="HGPｺﾞｼｯｸM" panose="020B0600000000000000" pitchFamily="50" charset="-128"/>
              </a:rPr>
              <a:t>(</a:t>
            </a:r>
            <a:r>
              <a:rPr kumimoji="1" lang="ja-JP" altLang="en-US" sz="1000" dirty="0">
                <a:latin typeface="HGPｺﾞｼｯｸM" panose="020B0600000000000000" pitchFamily="50" charset="-128"/>
                <a:ea typeface="HGPｺﾞｼｯｸM" panose="020B0600000000000000" pitchFamily="50" charset="-128"/>
              </a:rPr>
              <a:t>研究代表：国立保健医療科学院　横山徹爾</a:t>
            </a:r>
            <a:r>
              <a:rPr kumimoji="1" lang="en-US" altLang="ja-JP" sz="1000" dirty="0">
                <a:latin typeface="HGPｺﾞｼｯｸM" panose="020B0600000000000000" pitchFamily="50" charset="-128"/>
                <a:ea typeface="HGPｺﾞｼｯｸM" panose="020B0600000000000000" pitchFamily="50" charset="-128"/>
              </a:rPr>
              <a:t>)</a:t>
            </a:r>
            <a:r>
              <a:rPr kumimoji="1" lang="ja-JP" altLang="en-US" sz="1000" dirty="0">
                <a:latin typeface="HGPｺﾞｼｯｸM" panose="020B0600000000000000" pitchFamily="50" charset="-128"/>
                <a:ea typeface="HGPｺﾞｼｯｸM" panose="020B0600000000000000" pitchFamily="50" charset="-128"/>
              </a:rPr>
              <a:t>の一環として作成</a:t>
            </a:r>
            <a:endParaRPr kumimoji="1" lang="en-US" altLang="ja-JP" sz="1000" dirty="0">
              <a:latin typeface="HGPｺﾞｼｯｸM" panose="020B0600000000000000" pitchFamily="50" charset="-128"/>
              <a:ea typeface="HGPｺﾞｼｯｸM" panose="020B0600000000000000" pitchFamily="50" charset="-128"/>
            </a:endParaRPr>
          </a:p>
          <a:p>
            <a:r>
              <a:rPr lang="en-US" altLang="ja-JP" sz="1000" dirty="0">
                <a:latin typeface="HGPｺﾞｼｯｸM" panose="020B0600000000000000" pitchFamily="50" charset="-128"/>
                <a:ea typeface="HGPｺﾞｼｯｸM" panose="020B0600000000000000" pitchFamily="50" charset="-128"/>
              </a:rPr>
              <a:t>       </a:t>
            </a:r>
            <a:r>
              <a:rPr kumimoji="1" lang="ja-JP" altLang="en-US" sz="1000" dirty="0">
                <a:latin typeface="HGPｺﾞｼｯｸM" panose="020B0600000000000000" pitchFamily="50" charset="-128"/>
                <a:ea typeface="HGPｺﾞｼｯｸM" panose="020B0600000000000000" pitchFamily="50" charset="-128"/>
              </a:rPr>
              <a:t>された市区町村別標準化該当比計算シートを使用しています。</a:t>
            </a:r>
            <a:endParaRPr kumimoji="1" lang="en-US" altLang="ja-JP" sz="1000" dirty="0">
              <a:latin typeface="HGPｺﾞｼｯｸM" panose="020B0600000000000000" pitchFamily="50" charset="-128"/>
              <a:ea typeface="HGPｺﾞｼｯｸM" panose="020B0600000000000000" pitchFamily="50" charset="-128"/>
            </a:endParaRPr>
          </a:p>
          <a:p>
            <a:endParaRPr kumimoji="1" lang="ja-JP" altLang="en-US" sz="10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398121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⑨</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収縮期血圧≧</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130mmHg</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lang="en-US" altLang="ja-JP" sz="1200" dirty="0"/>
              <a:t>19</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3B2E7EA1-2415-41AF-8C92-D600B3938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9" y="591693"/>
            <a:ext cx="7819402" cy="5545467"/>
          </a:xfrm>
          <a:prstGeom prst="rect">
            <a:avLst/>
          </a:prstGeom>
        </p:spPr>
      </p:pic>
    </p:spTree>
    <p:extLst>
      <p:ext uri="{BB962C8B-B14F-4D97-AF65-F5344CB8AC3E}">
        <p14:creationId xmlns:p14="http://schemas.microsoft.com/office/powerpoint/2010/main" val="3829485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⑨</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収縮期血圧≧</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130mmHg</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20</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41A01AC1-0DE5-4554-8390-C236E26E5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1" y="591691"/>
            <a:ext cx="7819402" cy="5545467"/>
          </a:xfrm>
          <a:prstGeom prst="rect">
            <a:avLst/>
          </a:prstGeom>
        </p:spPr>
      </p:pic>
    </p:spTree>
    <p:extLst>
      <p:ext uri="{BB962C8B-B14F-4D97-AF65-F5344CB8AC3E}">
        <p14:creationId xmlns:p14="http://schemas.microsoft.com/office/powerpoint/2010/main" val="143612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⑩</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拡張期血圧≧</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85mmHg</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21</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AAD13126-771C-4DCB-8E1B-265526B71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7" y="591694"/>
            <a:ext cx="7819402" cy="5545467"/>
          </a:xfrm>
          <a:prstGeom prst="rect">
            <a:avLst/>
          </a:prstGeom>
        </p:spPr>
      </p:pic>
    </p:spTree>
    <p:extLst>
      <p:ext uri="{BB962C8B-B14F-4D97-AF65-F5344CB8AC3E}">
        <p14:creationId xmlns:p14="http://schemas.microsoft.com/office/powerpoint/2010/main" val="398277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⑩</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拡張期血圧≧</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85mmHg</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22</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AB76949A-643C-463D-9461-C008369F4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2" y="591688"/>
            <a:ext cx="7819402" cy="5545467"/>
          </a:xfrm>
          <a:prstGeom prst="rect">
            <a:avLst/>
          </a:prstGeom>
        </p:spPr>
      </p:pic>
    </p:spTree>
    <p:extLst>
      <p:ext uri="{BB962C8B-B14F-4D97-AF65-F5344CB8AC3E}">
        <p14:creationId xmlns:p14="http://schemas.microsoft.com/office/powerpoint/2010/main" val="164557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⑪標準化該当比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血圧高値（≧</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130/85mmHg</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または服薬）</a:t>
            </a: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23</a:t>
            </a:r>
            <a:endParaRPr kumimoji="1" lang="ja-JP" altLang="en-US" sz="1200" dirty="0"/>
          </a:p>
        </p:txBody>
      </p:sp>
      <p:sp>
        <p:nvSpPr>
          <p:cNvPr id="13" name="テキスト ボックス 12"/>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B316658A-1112-41F0-8C42-D308776E5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2" y="591693"/>
            <a:ext cx="7819402" cy="5545467"/>
          </a:xfrm>
          <a:prstGeom prst="rect">
            <a:avLst/>
          </a:prstGeom>
        </p:spPr>
      </p:pic>
    </p:spTree>
    <p:extLst>
      <p:ext uri="{BB962C8B-B14F-4D97-AF65-F5344CB8AC3E}">
        <p14:creationId xmlns:p14="http://schemas.microsoft.com/office/powerpoint/2010/main" val="2691219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⑪標準化該当比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血圧高値（≧</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130/85mmHg</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または服薬）</a:t>
            </a: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24</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D444F8A7-D76C-4BC3-A3D6-58A73DA29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3" y="591699"/>
            <a:ext cx="7819402" cy="5545467"/>
          </a:xfrm>
          <a:prstGeom prst="rect">
            <a:avLst/>
          </a:prstGeom>
        </p:spPr>
      </p:pic>
    </p:spTree>
    <p:extLst>
      <p:ext uri="{BB962C8B-B14F-4D97-AF65-F5344CB8AC3E}">
        <p14:creationId xmlns:p14="http://schemas.microsoft.com/office/powerpoint/2010/main" val="1012545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⑫標準化該当比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高血圧（≧</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140/90mmHg</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または服薬）</a:t>
            </a: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25</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B09D6A1A-2D20-4FB9-B9AA-A111C3064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5" y="603269"/>
            <a:ext cx="7819402" cy="5545467"/>
          </a:xfrm>
          <a:prstGeom prst="rect">
            <a:avLst/>
          </a:prstGeom>
        </p:spPr>
      </p:pic>
    </p:spTree>
    <p:extLst>
      <p:ext uri="{BB962C8B-B14F-4D97-AF65-F5344CB8AC3E}">
        <p14:creationId xmlns:p14="http://schemas.microsoft.com/office/powerpoint/2010/main" val="2805968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⑫標準化該当比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高血圧（≧</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140/90mmHg</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または服薬）</a:t>
            </a: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26</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320D5EE0-E748-4353-9C68-CF1302281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3" y="591693"/>
            <a:ext cx="7819402" cy="5545467"/>
          </a:xfrm>
          <a:prstGeom prst="rect">
            <a:avLst/>
          </a:prstGeom>
        </p:spPr>
      </p:pic>
    </p:spTree>
    <p:extLst>
      <p:ext uri="{BB962C8B-B14F-4D97-AF65-F5344CB8AC3E}">
        <p14:creationId xmlns:p14="http://schemas.microsoft.com/office/powerpoint/2010/main" val="3201131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⑬</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重症高血圧（≧</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180/110mmHg</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27</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88CEF51D-EEB9-40F7-99A5-D7B183575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3" y="591692"/>
            <a:ext cx="7819402" cy="5545467"/>
          </a:xfrm>
          <a:prstGeom prst="rect">
            <a:avLst/>
          </a:prstGeom>
        </p:spPr>
      </p:pic>
    </p:spTree>
    <p:extLst>
      <p:ext uri="{BB962C8B-B14F-4D97-AF65-F5344CB8AC3E}">
        <p14:creationId xmlns:p14="http://schemas.microsoft.com/office/powerpoint/2010/main" val="873925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⑬</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重症高血圧（≧</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180/110mmHg</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28</a:t>
            </a:r>
            <a:endParaRPr kumimoji="1" lang="ja-JP" altLang="en-US" sz="1200" dirty="0"/>
          </a:p>
        </p:txBody>
      </p:sp>
      <p:sp>
        <p:nvSpPr>
          <p:cNvPr id="12" name="テキスト ボックス 11"/>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40129FA9-E130-402E-A18E-E5C3573F0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5" y="591695"/>
            <a:ext cx="7819402" cy="5545467"/>
          </a:xfrm>
          <a:prstGeom prst="rect">
            <a:avLst/>
          </a:prstGeom>
        </p:spPr>
      </p:pic>
    </p:spTree>
    <p:extLst>
      <p:ext uri="{BB962C8B-B14F-4D97-AF65-F5344CB8AC3E}">
        <p14:creationId xmlns:p14="http://schemas.microsoft.com/office/powerpoint/2010/main" val="353996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掲載指標一覧</a:t>
            </a: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4" name="テキスト ボックス 15"/>
          <p:cNvSpPr txBox="1"/>
          <p:nvPr/>
        </p:nvSpPr>
        <p:spPr>
          <a:xfrm>
            <a:off x="268322" y="692696"/>
            <a:ext cx="8552149" cy="4176464"/>
          </a:xfrm>
          <a:prstGeom prst="rect">
            <a:avLst/>
          </a:prstGeom>
          <a:noFill/>
          <a:ln w="12700">
            <a:noFill/>
            <a:prstDash val="sysDash"/>
          </a:ln>
        </p:spPr>
        <p:txBody>
          <a:bodyPr wrap="square" tIns="0" rIns="3600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kern="100" dirty="0">
                <a:solidFill>
                  <a:prstClr val="black"/>
                </a:solidFill>
                <a:latin typeface="HGPｺﾞｼｯｸM" panose="020B0600000000000000" pitchFamily="50" charset="-128"/>
                <a:ea typeface="HGPｺﾞｼｯｸM" panose="020B0600000000000000" pitchFamily="50" charset="-128"/>
                <a:cs typeface="Times New Roman"/>
              </a:rPr>
              <a:t>  </a:t>
            </a:r>
            <a:r>
              <a:rPr lang="ja-JP" altLang="en-US" sz="1400" kern="100" dirty="0">
                <a:solidFill>
                  <a:prstClr val="black"/>
                </a:solidFill>
                <a:latin typeface="HGPｺﾞｼｯｸM" panose="020B0600000000000000" pitchFamily="50" charset="-128"/>
                <a:ea typeface="HGPｺﾞｼｯｸM" panose="020B0600000000000000" pitchFamily="50" charset="-128"/>
                <a:cs typeface="Times New Roman"/>
              </a:rPr>
              <a:t>① </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腹囲≧</a:t>
            </a:r>
            <a:r>
              <a:rPr lang="en-US" altLang="zh-TW" sz="1400" dirty="0">
                <a:latin typeface="メイリオ" panose="020B0604030504040204" pitchFamily="50" charset="-128"/>
                <a:ea typeface="メイリオ" panose="020B0604030504040204" pitchFamily="50" charset="-128"/>
                <a:cs typeface="メイリオ" panose="020B0604030504040204" pitchFamily="50" charset="-128"/>
              </a:rPr>
              <a:t>85cm</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男性</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腹囲≧</a:t>
            </a:r>
            <a:r>
              <a:rPr lang="en-US" altLang="zh-TW" sz="1400" dirty="0">
                <a:latin typeface="メイリオ" panose="020B0604030504040204" pitchFamily="50" charset="-128"/>
                <a:ea typeface="メイリオ" panose="020B0604030504040204" pitchFamily="50" charset="-128"/>
                <a:cs typeface="メイリオ" panose="020B0604030504040204" pitchFamily="50" charset="-128"/>
              </a:rPr>
              <a:t>90cm</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女性</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②</a:t>
            </a:r>
            <a:r>
              <a:rPr lang="en-US" altLang="zh-TW" sz="1400" dirty="0">
                <a:latin typeface="メイリオ" panose="020B0604030504040204" pitchFamily="50" charset="-128"/>
                <a:ea typeface="メイリオ" panose="020B0604030504040204" pitchFamily="50" charset="-128"/>
                <a:cs typeface="メイリオ" panose="020B0604030504040204" pitchFamily="50" charset="-128"/>
              </a:rPr>
              <a:t> BMI≧25kg</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③ </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空腹時血糖≧</a:t>
            </a:r>
            <a:r>
              <a:rPr lang="en-US" altLang="zh-TW" sz="1400" dirty="0">
                <a:latin typeface="メイリオ" panose="020B0604030504040204" pitchFamily="50" charset="-128"/>
                <a:ea typeface="メイリオ" panose="020B0604030504040204" pitchFamily="50" charset="-128"/>
                <a:cs typeface="メイリオ" panose="020B0604030504040204" pitchFamily="50" charset="-128"/>
              </a:rPr>
              <a:t>100mg</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/dl</a:t>
            </a: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④ </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空腹時血糖≧</a:t>
            </a:r>
            <a:r>
              <a:rPr lang="en-US" altLang="zh-TW" sz="1400" dirty="0">
                <a:latin typeface="メイリオ" panose="020B0604030504040204" pitchFamily="50" charset="-128"/>
                <a:ea typeface="メイリオ" panose="020B0604030504040204" pitchFamily="50" charset="-128"/>
                <a:cs typeface="メイリオ" panose="020B0604030504040204" pitchFamily="50" charset="-128"/>
              </a:rPr>
              <a:t>126mg</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/dl</a:t>
            </a: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⑤</a:t>
            </a:r>
            <a:r>
              <a:rPr lang="en-US" altLang="zh-TW" sz="1400" dirty="0">
                <a:latin typeface="メイリオ" panose="020B0604030504040204" pitchFamily="50" charset="-128"/>
                <a:ea typeface="メイリオ" panose="020B0604030504040204" pitchFamily="50" charset="-128"/>
                <a:cs typeface="メイリオ" panose="020B0604030504040204" pitchFamily="50" charset="-128"/>
              </a:rPr>
              <a:t> HbA1c≧5.</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６</a:t>
            </a:r>
            <a:r>
              <a:rPr lang="en-US" altLang="zh-TW" sz="1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⑥ </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中性脂肪≧</a:t>
            </a:r>
            <a:r>
              <a:rPr lang="en-US" altLang="zh-TW" sz="1400" dirty="0">
                <a:latin typeface="メイリオ" panose="020B0604030504040204" pitchFamily="50" charset="-128"/>
                <a:ea typeface="メイリオ" panose="020B0604030504040204" pitchFamily="50" charset="-128"/>
                <a:cs typeface="メイリオ" panose="020B0604030504040204" pitchFamily="50" charset="-128"/>
              </a:rPr>
              <a:t>150mg</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/dl</a:t>
            </a:r>
            <a:r>
              <a:rPr lang="en-US" altLang="zh-TW" sz="1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⑦</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HDL</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コレステロール＜</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40mg/dl</a:t>
            </a: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⑧</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LDL</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コレステロール≧</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140mg/dl</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⑨ </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収縮期血圧≧</a:t>
            </a:r>
            <a:r>
              <a:rPr lang="en-US" altLang="zh-TW" sz="1400" dirty="0">
                <a:latin typeface="メイリオ" panose="020B0604030504040204" pitchFamily="50" charset="-128"/>
                <a:ea typeface="メイリオ" panose="020B0604030504040204" pitchFamily="50" charset="-128"/>
                <a:cs typeface="メイリオ" panose="020B0604030504040204" pitchFamily="50" charset="-128"/>
              </a:rPr>
              <a:t>130mmHg</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⑩ </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拡張期血圧≧</a:t>
            </a:r>
            <a:r>
              <a:rPr lang="en-US" altLang="zh-TW" sz="1400" dirty="0">
                <a:latin typeface="メイリオ" panose="020B0604030504040204" pitchFamily="50" charset="-128"/>
                <a:ea typeface="メイリオ" panose="020B0604030504040204" pitchFamily="50" charset="-128"/>
                <a:cs typeface="メイリオ" panose="020B0604030504040204" pitchFamily="50" charset="-128"/>
              </a:rPr>
              <a:t>85mmHg</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⑪ 血圧高値（≧</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130/85mmHg</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または服薬）</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⑫ 高血圧（≧</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140/90mmHg</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または服薬）</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⑬ </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重症高血圧（≧</a:t>
            </a:r>
            <a:r>
              <a:rPr lang="en-US" altLang="zh-TW" sz="1400" dirty="0">
                <a:latin typeface="メイリオ" panose="020B0604030504040204" pitchFamily="50" charset="-128"/>
                <a:ea typeface="メイリオ" panose="020B0604030504040204" pitchFamily="50" charset="-128"/>
                <a:cs typeface="メイリオ" panose="020B0604030504040204" pitchFamily="50" charset="-128"/>
              </a:rPr>
              <a:t>180/110mmHg</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⑭ </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服薬中（血圧）</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⑮ 高血圧の者のうち服薬中（血圧）</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⑯ </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喫煙者</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⑰ メタボリックシンドローム該当者</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⑱ メタボリックシンドローム及び予備群該当者</a:t>
            </a:r>
            <a:endParaRPr lang="en-US" altLang="ja-JP" sz="1400" kern="100" dirty="0">
              <a:solidFill>
                <a:prstClr val="black"/>
              </a:solidFill>
              <a:latin typeface="HGPｺﾞｼｯｸM" panose="020B0600000000000000" pitchFamily="50" charset="-128"/>
              <a:ea typeface="HGPｺﾞｼｯｸM" panose="020B0600000000000000" pitchFamily="50" charset="-128"/>
              <a:cs typeface="Times New Roman"/>
            </a:endParaRPr>
          </a:p>
          <a:p>
            <a:endParaRPr lang="en-US" altLang="ja-JP" sz="1400" kern="100" dirty="0">
              <a:solidFill>
                <a:prstClr val="black"/>
              </a:solidFill>
              <a:latin typeface="HGPｺﾞｼｯｸM" panose="020B0600000000000000" pitchFamily="50" charset="-128"/>
              <a:ea typeface="HGPｺﾞｼｯｸM" panose="020B0600000000000000" pitchFamily="50" charset="-128"/>
              <a:cs typeface="Times New Roman"/>
            </a:endParaRPr>
          </a:p>
        </p:txBody>
      </p:sp>
      <p:sp>
        <p:nvSpPr>
          <p:cNvPr id="5" name="テキスト ボックス 15"/>
          <p:cNvSpPr txBox="1"/>
          <p:nvPr/>
        </p:nvSpPr>
        <p:spPr>
          <a:xfrm>
            <a:off x="268321" y="4437112"/>
            <a:ext cx="8552149" cy="432048"/>
          </a:xfrm>
          <a:prstGeom prst="rect">
            <a:avLst/>
          </a:prstGeom>
          <a:noFill/>
          <a:ln w="12700">
            <a:noFill/>
            <a:prstDash val="sysDash"/>
          </a:ln>
        </p:spPr>
        <p:txBody>
          <a:bodyPr wrap="square" rIns="3600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備考</a:t>
            </a:r>
            <a:endPar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459190969"/>
              </p:ext>
            </p:extLst>
          </p:nvPr>
        </p:nvGraphicFramePr>
        <p:xfrm>
          <a:off x="395536" y="4865839"/>
          <a:ext cx="8424935" cy="1584960"/>
        </p:xfrm>
        <a:graphic>
          <a:graphicData uri="http://schemas.openxmlformats.org/drawingml/2006/table">
            <a:tbl>
              <a:tblPr firstRow="1" bandRow="1">
                <a:tableStyleId>{5940675A-B579-460E-94D1-54222C63F5DA}</a:tableStyleId>
              </a:tblPr>
              <a:tblGrid>
                <a:gridCol w="2160240">
                  <a:extLst>
                    <a:ext uri="{9D8B030D-6E8A-4147-A177-3AD203B41FA5}">
                      <a16:colId xmlns:a16="http://schemas.microsoft.com/office/drawing/2014/main" val="20000"/>
                    </a:ext>
                  </a:extLst>
                </a:gridCol>
                <a:gridCol w="6264695">
                  <a:extLst>
                    <a:ext uri="{9D8B030D-6E8A-4147-A177-3AD203B41FA5}">
                      <a16:colId xmlns:a16="http://schemas.microsoft.com/office/drawing/2014/main" val="20001"/>
                    </a:ext>
                  </a:extLst>
                </a:gridCol>
              </a:tblGrid>
              <a:tr h="216024">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指標</a:t>
                      </a:r>
                    </a:p>
                  </a:txBody>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定義</a:t>
                      </a:r>
                    </a:p>
                  </a:txBody>
                  <a:tcPr/>
                </a:tc>
                <a:extLst>
                  <a:ext uri="{0D108BD9-81ED-4DB2-BD59-A6C34878D82A}">
                    <a16:rowId xmlns:a16="http://schemas.microsoft.com/office/drawing/2014/main" val="10000"/>
                  </a:ext>
                </a:extLst>
              </a:tr>
              <a:tr h="370840">
                <a:tc>
                  <a:txBody>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メタボリックシンドローム該当者</a:t>
                      </a:r>
                    </a:p>
                  </a:txBody>
                  <a:tcPr/>
                </a:tc>
                <a:tc>
                  <a:txBody>
                    <a:bodyPr/>
                    <a:lstStyle/>
                    <a:p>
                      <a:r>
                        <a:rPr kumimoji="1" lang="ja-JP" altLang="en-US" sz="950" dirty="0">
                          <a:latin typeface="メイリオ" panose="020B0604030504040204" pitchFamily="50" charset="-128"/>
                          <a:ea typeface="メイリオ" panose="020B0604030504040204" pitchFamily="50" charset="-128"/>
                          <a:cs typeface="メイリオ" panose="020B0604030504040204" pitchFamily="50" charset="-128"/>
                        </a:rPr>
                        <a:t>「積極的支援対象者」とほぼ同義。特定健診結果における「保健指導レベル</a:t>
                      </a:r>
                      <a:r>
                        <a:rPr kumimoji="1" lang="en-US" altLang="ja-JP" sz="95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cs typeface="メイリオ" panose="020B0604030504040204" pitchFamily="50" charset="-128"/>
                        </a:rPr>
                        <a:t>保険者</a:t>
                      </a:r>
                      <a:r>
                        <a:rPr kumimoji="1" lang="en-US" altLang="ja-JP" sz="95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cs typeface="メイリオ" panose="020B0604030504040204" pitchFamily="50" charset="-128"/>
                        </a:rPr>
                        <a:t>」で「積極的支援」となっている者。</a:t>
                      </a:r>
                      <a:endParaRPr kumimoji="1" lang="en-US" altLang="ja-JP" sz="95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cs typeface="メイリオ" panose="020B0604030504040204" pitchFamily="50" charset="-128"/>
                        </a:rPr>
                        <a:t>糖尿病、高血圧、脂質異常症のいずれかで服薬ありの場合、医療機関にて治療を受けているものとし、特定保健指導の対象としないため、メタボリックシンドローム該当者には含まれない。</a:t>
                      </a:r>
                    </a:p>
                  </a:txBody>
                  <a:tcPr/>
                </a:tc>
                <a:extLst>
                  <a:ext uri="{0D108BD9-81ED-4DB2-BD59-A6C34878D82A}">
                    <a16:rowId xmlns:a16="http://schemas.microsoft.com/office/drawing/2014/main" val="10001"/>
                  </a:ext>
                </a:extLst>
              </a:tr>
              <a:tr h="27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メタボリックシンドローム予備群</a:t>
                      </a:r>
                    </a:p>
                  </a:txBody>
                  <a:tcPr/>
                </a:tc>
                <a:tc>
                  <a:txBody>
                    <a:bodyPr/>
                    <a:lstStyle/>
                    <a:p>
                      <a:r>
                        <a:rPr kumimoji="1" lang="ja-JP" altLang="en-US" sz="950" dirty="0">
                          <a:latin typeface="メイリオ" panose="020B0604030504040204" pitchFamily="50" charset="-128"/>
                          <a:ea typeface="メイリオ" panose="020B0604030504040204" pitchFamily="50" charset="-128"/>
                          <a:cs typeface="メイリオ" panose="020B0604030504040204" pitchFamily="50" charset="-128"/>
                        </a:rPr>
                        <a:t>「動機づけ支援対象者」とほぼ同義。特定健診結果における「保健指導レベル</a:t>
                      </a:r>
                      <a:r>
                        <a:rPr kumimoji="1" lang="en-US" altLang="ja-JP" sz="95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cs typeface="メイリオ" panose="020B0604030504040204" pitchFamily="50" charset="-128"/>
                        </a:rPr>
                        <a:t>保険者</a:t>
                      </a:r>
                      <a:r>
                        <a:rPr kumimoji="1" lang="en-US" altLang="ja-JP" sz="95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cs typeface="メイリオ" panose="020B0604030504040204" pitchFamily="50" charset="-128"/>
                        </a:rPr>
                        <a:t>」で「動機づけ支援」となっている者。</a:t>
                      </a:r>
                      <a:endParaRPr kumimoji="1" lang="en-US" altLang="ja-JP" sz="95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cs typeface="メイリオ" panose="020B0604030504040204" pitchFamily="50" charset="-128"/>
                        </a:rPr>
                        <a:t>糖尿病、高血圧、脂質異常症のいずれかで服薬ありの場合、医療機関にて治療を受けているものとし、特定保健指導の対象としないため、メタボリックシンドローム予備群には含まれない。</a:t>
                      </a:r>
                    </a:p>
                  </a:txBody>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4373978" y="6608385"/>
            <a:ext cx="396044" cy="276999"/>
          </a:xfrm>
          <a:prstGeom prst="rect">
            <a:avLst/>
          </a:prstGeom>
          <a:noFill/>
        </p:spPr>
        <p:txBody>
          <a:bodyPr wrap="square" rtlCol="0">
            <a:spAutoFit/>
          </a:bodyPr>
          <a:lstStyle/>
          <a:p>
            <a:r>
              <a:rPr lang="en-US" altLang="ja-JP" sz="1200" dirty="0"/>
              <a:t>2</a:t>
            </a:r>
            <a:endParaRPr kumimoji="1" lang="ja-JP" altLang="en-US" sz="1200" dirty="0"/>
          </a:p>
        </p:txBody>
      </p:sp>
    </p:spTree>
    <p:extLst>
      <p:ext uri="{BB962C8B-B14F-4D97-AF65-F5344CB8AC3E}">
        <p14:creationId xmlns:p14="http://schemas.microsoft.com/office/powerpoint/2010/main" val="2204635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⑭</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服薬中（血圧）</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29</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5DEE1C3A-87A7-44F1-8A4A-D8BA803B3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3" y="591693"/>
            <a:ext cx="7819402" cy="5545467"/>
          </a:xfrm>
          <a:prstGeom prst="rect">
            <a:avLst/>
          </a:prstGeom>
        </p:spPr>
      </p:pic>
    </p:spTree>
    <p:extLst>
      <p:ext uri="{BB962C8B-B14F-4D97-AF65-F5344CB8AC3E}">
        <p14:creationId xmlns:p14="http://schemas.microsoft.com/office/powerpoint/2010/main" val="2186968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⑭</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服薬中（血圧）</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30</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61323391-1500-4B4C-A756-8C74DD17F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9" y="591691"/>
            <a:ext cx="7819402" cy="5545467"/>
          </a:xfrm>
          <a:prstGeom prst="rect">
            <a:avLst/>
          </a:prstGeom>
        </p:spPr>
      </p:pic>
    </p:spTree>
    <p:extLst>
      <p:ext uri="{BB962C8B-B14F-4D97-AF65-F5344CB8AC3E}">
        <p14:creationId xmlns:p14="http://schemas.microsoft.com/office/powerpoint/2010/main" val="4154839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⑮標準化該当比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高血圧の者のうち服薬中（血圧）</a:t>
            </a: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31</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5F67559F-D890-421B-A24C-FD587EDDA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5" y="603268"/>
            <a:ext cx="7819402" cy="5545467"/>
          </a:xfrm>
          <a:prstGeom prst="rect">
            <a:avLst/>
          </a:prstGeom>
        </p:spPr>
      </p:pic>
    </p:spTree>
    <p:extLst>
      <p:ext uri="{BB962C8B-B14F-4D97-AF65-F5344CB8AC3E}">
        <p14:creationId xmlns:p14="http://schemas.microsoft.com/office/powerpoint/2010/main" val="961500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⑮標準化該当比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高血圧の者のうち服薬中（血圧）</a:t>
            </a: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32</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7EFFADD6-2E1D-451A-8C0A-628BC4461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7" y="591691"/>
            <a:ext cx="7819402" cy="5545467"/>
          </a:xfrm>
          <a:prstGeom prst="rect">
            <a:avLst/>
          </a:prstGeom>
        </p:spPr>
      </p:pic>
    </p:spTree>
    <p:extLst>
      <p:ext uri="{BB962C8B-B14F-4D97-AF65-F5344CB8AC3E}">
        <p14:creationId xmlns:p14="http://schemas.microsoft.com/office/powerpoint/2010/main" val="1065567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⑯</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喫煙者</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33</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61E660C9-FCE9-4971-9B42-94627C839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1" y="591692"/>
            <a:ext cx="7819402" cy="5545467"/>
          </a:xfrm>
          <a:prstGeom prst="rect">
            <a:avLst/>
          </a:prstGeom>
        </p:spPr>
      </p:pic>
    </p:spTree>
    <p:extLst>
      <p:ext uri="{BB962C8B-B14F-4D97-AF65-F5344CB8AC3E}">
        <p14:creationId xmlns:p14="http://schemas.microsoft.com/office/powerpoint/2010/main" val="4270366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⑯</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喫煙者</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34</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F852D02C-382E-465C-90EB-5AD1ECCBD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5" y="591690"/>
            <a:ext cx="7819402" cy="5545467"/>
          </a:xfrm>
          <a:prstGeom prst="rect">
            <a:avLst/>
          </a:prstGeom>
        </p:spPr>
      </p:pic>
    </p:spTree>
    <p:extLst>
      <p:ext uri="{BB962C8B-B14F-4D97-AF65-F5344CB8AC3E}">
        <p14:creationId xmlns:p14="http://schemas.microsoft.com/office/powerpoint/2010/main" val="2192521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⑰標準化該当比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メタボリックシンドローム該当者</a:t>
            </a: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35</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F47B0F66-4182-4808-99A5-C3EEB86F2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5" y="591691"/>
            <a:ext cx="7819402" cy="5545467"/>
          </a:xfrm>
          <a:prstGeom prst="rect">
            <a:avLst/>
          </a:prstGeom>
        </p:spPr>
      </p:pic>
    </p:spTree>
    <p:extLst>
      <p:ext uri="{BB962C8B-B14F-4D97-AF65-F5344CB8AC3E}">
        <p14:creationId xmlns:p14="http://schemas.microsoft.com/office/powerpoint/2010/main" val="2832786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⑰標準化該当比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メタボリックシンドローム該当者</a:t>
            </a: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36</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32C18009-9CAE-4E33-82EF-3657FA1A9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3" y="591693"/>
            <a:ext cx="7819402" cy="5545467"/>
          </a:xfrm>
          <a:prstGeom prst="rect">
            <a:avLst/>
          </a:prstGeom>
        </p:spPr>
      </p:pic>
    </p:spTree>
    <p:extLst>
      <p:ext uri="{BB962C8B-B14F-4D97-AF65-F5344CB8AC3E}">
        <p14:creationId xmlns:p14="http://schemas.microsoft.com/office/powerpoint/2010/main" val="1491517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⑱標準化該当比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メタボリックシンドローム及び予備群該当者</a:t>
            </a: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37</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1FD88A53-29E5-427B-B4A0-26EAFF14C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1" y="603267"/>
            <a:ext cx="7819402" cy="5545467"/>
          </a:xfrm>
          <a:prstGeom prst="rect">
            <a:avLst/>
          </a:prstGeom>
        </p:spPr>
      </p:pic>
    </p:spTree>
    <p:extLst>
      <p:ext uri="{BB962C8B-B14F-4D97-AF65-F5344CB8AC3E}">
        <p14:creationId xmlns:p14="http://schemas.microsoft.com/office/powerpoint/2010/main" val="1388705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⑱標準化該当比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基準：岡山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メタボリックシンドローム及び予備群該当者</a:t>
            </a: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38</a:t>
            </a:r>
            <a:endParaRPr kumimoji="1" lang="ja-JP" altLang="en-US" sz="1200" dirty="0"/>
          </a:p>
        </p:txBody>
      </p:sp>
      <p:sp>
        <p:nvSpPr>
          <p:cNvPr id="10" name="テキスト ボックス 9"/>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022D9CBB-FA8F-4C5C-9579-4883CE76D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1" y="591690"/>
            <a:ext cx="7819402" cy="5545467"/>
          </a:xfrm>
          <a:prstGeom prst="rect">
            <a:avLst/>
          </a:prstGeom>
        </p:spPr>
      </p:pic>
    </p:spTree>
    <p:extLst>
      <p:ext uri="{BB962C8B-B14F-4D97-AF65-F5344CB8AC3E}">
        <p14:creationId xmlns:p14="http://schemas.microsoft.com/office/powerpoint/2010/main" val="265708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①</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腹囲≧</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85cm</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女性：腹囲≧</a:t>
            </a:r>
            <a:r>
              <a:rPr lang="en-US" altLang="zh-TW"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90cm</a:t>
            </a:r>
            <a:endPar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lang="en-US" altLang="ja-JP" sz="1200" dirty="0"/>
              <a:t>3</a:t>
            </a:r>
            <a:endParaRPr kumimoji="1" lang="ja-JP" altLang="en-US" sz="1200" dirty="0"/>
          </a:p>
        </p:txBody>
      </p:sp>
      <p:sp>
        <p:nvSpPr>
          <p:cNvPr id="12" name="テキスト ボックス 11"/>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6" name="図 5">
            <a:extLst>
              <a:ext uri="{FF2B5EF4-FFF2-40B4-BE49-F238E27FC236}">
                <a16:creationId xmlns:a16="http://schemas.microsoft.com/office/drawing/2014/main" id="{DE6C7B48-3D27-45E5-84D5-8AA7A2A8B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6" y="603271"/>
            <a:ext cx="7819402" cy="5545467"/>
          </a:xfrm>
          <a:prstGeom prst="rect">
            <a:avLst/>
          </a:prstGeom>
        </p:spPr>
      </p:pic>
    </p:spTree>
    <p:extLst>
      <p:ext uri="{BB962C8B-B14F-4D97-AF65-F5344CB8AC3E}">
        <p14:creationId xmlns:p14="http://schemas.microsoft.com/office/powerpoint/2010/main" val="153238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①</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腹囲≧</a:t>
            </a:r>
            <a:r>
              <a:rPr lang="en-US" altLang="zh-TW"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85cm</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女性：腹囲≧</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90cm</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lang="en-US" altLang="ja-JP" sz="1200" dirty="0"/>
              <a:t>4</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6" name="図 5">
            <a:extLst>
              <a:ext uri="{FF2B5EF4-FFF2-40B4-BE49-F238E27FC236}">
                <a16:creationId xmlns:a16="http://schemas.microsoft.com/office/drawing/2014/main" id="{371378AE-80D3-4551-8159-05CBAF93A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1" y="591690"/>
            <a:ext cx="7819402" cy="5545467"/>
          </a:xfrm>
          <a:prstGeom prst="rect">
            <a:avLst/>
          </a:prstGeom>
        </p:spPr>
      </p:pic>
    </p:spTree>
    <p:extLst>
      <p:ext uri="{BB962C8B-B14F-4D97-AF65-F5344CB8AC3E}">
        <p14:creationId xmlns:p14="http://schemas.microsoft.com/office/powerpoint/2010/main" val="230093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②</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BMI≧25kg</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lang="en-US" altLang="ja-JP" sz="1200" dirty="0"/>
              <a:t>5</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6" name="図 5">
            <a:extLst>
              <a:ext uri="{FF2B5EF4-FFF2-40B4-BE49-F238E27FC236}">
                <a16:creationId xmlns:a16="http://schemas.microsoft.com/office/drawing/2014/main" id="{230C359C-29EB-4C55-80DE-05335B924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14" y="591693"/>
            <a:ext cx="7819402" cy="5545467"/>
          </a:xfrm>
          <a:prstGeom prst="rect">
            <a:avLst/>
          </a:prstGeom>
        </p:spPr>
      </p:pic>
    </p:spTree>
    <p:extLst>
      <p:ext uri="{BB962C8B-B14F-4D97-AF65-F5344CB8AC3E}">
        <p14:creationId xmlns:p14="http://schemas.microsoft.com/office/powerpoint/2010/main" val="311687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②</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 </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BMI≧25kg</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6</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6" name="図 5">
            <a:extLst>
              <a:ext uri="{FF2B5EF4-FFF2-40B4-BE49-F238E27FC236}">
                <a16:creationId xmlns:a16="http://schemas.microsoft.com/office/drawing/2014/main" id="{13FC23E0-E5B8-4436-B4D6-169816BD6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6" y="591699"/>
            <a:ext cx="7819402" cy="5545467"/>
          </a:xfrm>
          <a:prstGeom prst="rect">
            <a:avLst/>
          </a:prstGeom>
        </p:spPr>
      </p:pic>
    </p:spTree>
    <p:extLst>
      <p:ext uri="{BB962C8B-B14F-4D97-AF65-F5344CB8AC3E}">
        <p14:creationId xmlns:p14="http://schemas.microsoft.com/office/powerpoint/2010/main" val="1951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③</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男性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女性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空腹時血糖≧</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100mg</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/dl</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コネクタ 6"/>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7</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D5391D6B-FCED-43C3-8D99-5BD478FE3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9" y="603274"/>
            <a:ext cx="7819402" cy="5545467"/>
          </a:xfrm>
          <a:prstGeom prst="rect">
            <a:avLst/>
          </a:prstGeom>
        </p:spPr>
      </p:pic>
    </p:spTree>
    <p:extLst>
      <p:ext uri="{BB962C8B-B14F-4D97-AF65-F5344CB8AC3E}">
        <p14:creationId xmlns:p14="http://schemas.microsoft.com/office/powerpoint/2010/main" val="4030530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116632"/>
            <a:ext cx="9144000" cy="520061"/>
          </a:xfrm>
          <a:prstGeom prst="rect">
            <a:avLst/>
          </a:prstGeom>
          <a:noFill/>
          <a:ln w="25400" cap="flat" cmpd="sng" algn="ctr">
            <a:noFill/>
            <a:prstDash val="solid"/>
          </a:ln>
          <a:effectLst/>
        </p:spPr>
        <p:txBody>
          <a:bodyPr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③</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標準化該当比</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岡山</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県</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男性</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女性</a:t>
            </a:r>
            <a:r>
              <a:rPr lang="ja-JP" altLang="en-US" sz="1600"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空腹時血糖≧</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100mg</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/dl</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コネクタ 6"/>
          <p:cNvCxnSpPr/>
          <p:nvPr/>
        </p:nvCxnSpPr>
        <p:spPr>
          <a:xfrm>
            <a:off x="0" y="543883"/>
            <a:ext cx="9143999" cy="4797"/>
          </a:xfrm>
          <a:prstGeom prst="line">
            <a:avLst/>
          </a:prstGeom>
          <a:ln w="19050" cmpd="thinThick">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373978" y="6608385"/>
            <a:ext cx="396044" cy="276999"/>
          </a:xfrm>
          <a:prstGeom prst="rect">
            <a:avLst/>
          </a:prstGeom>
          <a:noFill/>
        </p:spPr>
        <p:txBody>
          <a:bodyPr wrap="square" rtlCol="0">
            <a:spAutoFit/>
          </a:bodyPr>
          <a:lstStyle/>
          <a:p>
            <a:r>
              <a:rPr kumimoji="1" lang="en-US" altLang="ja-JP" sz="1200" dirty="0"/>
              <a:t>8</a:t>
            </a:r>
            <a:endParaRPr kumimoji="1" lang="ja-JP" altLang="en-US" sz="1200" dirty="0"/>
          </a:p>
        </p:txBody>
      </p:sp>
      <p:sp>
        <p:nvSpPr>
          <p:cNvPr id="11" name="テキスト ボックス 10"/>
          <p:cNvSpPr txBox="1"/>
          <p:nvPr/>
        </p:nvSpPr>
        <p:spPr>
          <a:xfrm>
            <a:off x="35497" y="6165304"/>
            <a:ext cx="9073006" cy="504056"/>
          </a:xfrm>
          <a:prstGeom prst="rect">
            <a:avLst/>
          </a:prstGeom>
          <a:noFill/>
          <a:ln>
            <a:solidFill>
              <a:schemeClr val="tx1"/>
            </a:solidFill>
          </a:ln>
        </p:spPr>
        <p:txBody>
          <a:bodyPr wrap="square" rtlCol="0" anchor="ctr">
            <a:noAutofit/>
          </a:bodyPr>
          <a:lstStyle/>
          <a:p>
            <a:r>
              <a:rPr kumimoji="1" lang="en-US" altLang="ja-JP" sz="900" dirty="0"/>
              <a:t>※</a:t>
            </a:r>
            <a:r>
              <a:rPr kumimoji="1" lang="ja-JP" altLang="en-US" sz="900" dirty="0"/>
              <a:t>標準化該当比は、岡山県全体の結果</a:t>
            </a:r>
            <a:r>
              <a:rPr lang="en-US" altLang="ja-JP" sz="900" dirty="0"/>
              <a:t>(</a:t>
            </a:r>
            <a:r>
              <a:rPr lang="ja-JP" altLang="en-US" sz="900" dirty="0"/>
              <a:t>基準</a:t>
            </a:r>
            <a:r>
              <a:rPr lang="en-US" altLang="ja-JP" sz="900" dirty="0"/>
              <a:t>)</a:t>
            </a:r>
            <a:r>
              <a:rPr lang="ja-JP" altLang="en-US" sz="900" dirty="0"/>
              <a:t>と各市町村の結果を比較したものである。</a:t>
            </a:r>
            <a:endParaRPr lang="en-US" altLang="ja-JP" sz="900" dirty="0"/>
          </a:p>
          <a:p>
            <a:r>
              <a:rPr lang="en-US" altLang="ja-JP" sz="900" dirty="0"/>
              <a:t>※</a:t>
            </a:r>
            <a:r>
              <a:rPr lang="ja-JP" altLang="en-US" sz="900" dirty="0"/>
              <a:t>資料：</a:t>
            </a:r>
            <a:r>
              <a:rPr lang="en-US" altLang="ja-JP" sz="900" dirty="0"/>
              <a:t>2019</a:t>
            </a:r>
            <a:r>
              <a:rPr lang="ja-JP" altLang="en-US" sz="900" dirty="0"/>
              <a:t>年度協会けんぽ岡山支部生活習慣病予防健診結果と、</a:t>
            </a:r>
            <a:r>
              <a:rPr lang="en-US" altLang="ja-JP" sz="900" dirty="0"/>
              <a:t>2019</a:t>
            </a:r>
            <a:r>
              <a:rPr lang="ja-JP" altLang="en-US" sz="900" dirty="0"/>
              <a:t>年度岡山県内市町村国民健康保険特定健診結果を合算したデータ</a:t>
            </a:r>
          </a:p>
        </p:txBody>
      </p:sp>
      <p:pic>
        <p:nvPicPr>
          <p:cNvPr id="5" name="図 4">
            <a:extLst>
              <a:ext uri="{FF2B5EF4-FFF2-40B4-BE49-F238E27FC236}">
                <a16:creationId xmlns:a16="http://schemas.microsoft.com/office/drawing/2014/main" id="{9FB7C413-DDE3-4DE8-B39D-95A261626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5" y="591699"/>
            <a:ext cx="7819402" cy="5545467"/>
          </a:xfrm>
          <a:prstGeom prst="rect">
            <a:avLst/>
          </a:prstGeom>
        </p:spPr>
      </p:pic>
    </p:spTree>
    <p:extLst>
      <p:ext uri="{BB962C8B-B14F-4D97-AF65-F5344CB8AC3E}">
        <p14:creationId xmlns:p14="http://schemas.microsoft.com/office/powerpoint/2010/main" val="138028073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1913</TotalTime>
  <Words>3588</Words>
  <Application>Microsoft Office PowerPoint</Application>
  <PresentationFormat>画面に合わせる (4:3)</PresentationFormat>
  <Paragraphs>209</Paragraphs>
  <Slides>39</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39</vt:i4>
      </vt:variant>
    </vt:vector>
  </HeadingPairs>
  <TitlesOfParts>
    <vt:vector size="48" baseType="lpstr">
      <vt:lpstr>HGPｺﾞｼｯｸM</vt:lpstr>
      <vt:lpstr>HGｺﾞｼｯｸM</vt:lpstr>
      <vt:lpstr>Meiryo UI</vt:lpstr>
      <vt:lpstr>ＭＳ Ｐゴシック</vt:lpstr>
      <vt:lpstr>メイリオ</vt:lpstr>
      <vt:lpstr>Arial</vt:lpstr>
      <vt:lpstr>Calibri</vt:lpstr>
      <vt:lpstr>Times New Roman</vt:lpstr>
      <vt:lpstr>Office ​​テーマ</vt:lpstr>
      <vt:lpstr>令和３年度 市区町村別標準化該当比マップ  (2019年度版)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全国健康保険協会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地域医療構想資料(平成26年度)</dc:title>
  <dc:creator>隅田　祐弘</dc:creator>
  <cp:lastModifiedBy>AYS20146</cp:lastModifiedBy>
  <cp:revision>144</cp:revision>
  <cp:lastPrinted>2019-03-25T06:17:31Z</cp:lastPrinted>
  <dcterms:created xsi:type="dcterms:W3CDTF">2016-07-26T02:59:25Z</dcterms:created>
  <dcterms:modified xsi:type="dcterms:W3CDTF">2022-03-22T02:00:14Z</dcterms:modified>
</cp:coreProperties>
</file>